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Lato" panose="020B0604020202020204" charset="0"/>
      <p:regular r:id="rId25"/>
      <p:bold r:id="rId26"/>
      <p:italic r:id="rId27"/>
      <p:boldItalic r:id="rId28"/>
    </p:embeddedFont>
    <p:embeddedFont>
      <p:font typeface="Raleway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62" y="4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459869d30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459869d30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459869d30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459869d30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459869d30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459869d30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c459869d30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c459869d30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459869d30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459869d30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459869d30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459869d30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459869d30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c459869d30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71db8cbe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71db8cbe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71db8cbe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c71db8cbe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c459869d30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c459869d30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459869d3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459869d3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459869d30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c459869d30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c71db8cbe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c71db8cbe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71db8cbe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c71db8cbe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459869d3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459869d3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459869d30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459869d30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459869d30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459869d30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459869d3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459869d3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459869d30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459869d30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459869d30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459869d30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459869d30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459869d30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Animal Behavior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Dhanush Banka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Habituation</a:t>
            </a:r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Loss of responsiveness to stimuli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Occurs if stimuli convey no important information</a:t>
            </a:r>
            <a:endParaRPr sz="1800"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1544" y="2882400"/>
            <a:ext cx="5882454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Imprinting</a:t>
            </a:r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Distinguished by sensitive critical learning period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Limited to developmental phase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Generally irreversible</a:t>
            </a:r>
            <a:endParaRPr sz="1800"/>
          </a:p>
        </p:txBody>
      </p:sp>
      <p:pic>
        <p:nvPicPr>
          <p:cNvPr id="154" name="Google Shape;154;p23"/>
          <p:cNvPicPr preferRelativeResize="0"/>
          <p:nvPr/>
        </p:nvPicPr>
        <p:blipFill rotWithShape="1">
          <a:blip r:embed="rId3">
            <a:alphaModFix/>
          </a:blip>
          <a:srcRect b="6085"/>
          <a:stretch/>
        </p:blipFill>
        <p:spPr>
          <a:xfrm>
            <a:off x="6716275" y="502750"/>
            <a:ext cx="2427725" cy="464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Spatial Learning</a:t>
            </a:r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643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Based on spatial structure of environment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Uses landmarks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Cognitive map is an internal representation of spatial relationships</a:t>
            </a:r>
            <a:endParaRPr sz="1800"/>
          </a:p>
        </p:txBody>
      </p:sp>
      <p:pic>
        <p:nvPicPr>
          <p:cNvPr id="161" name="Google Shape;161;p24"/>
          <p:cNvPicPr preferRelativeResize="0"/>
          <p:nvPr/>
        </p:nvPicPr>
        <p:blipFill rotWithShape="1">
          <a:blip r:embed="rId3">
            <a:alphaModFix/>
          </a:blip>
          <a:srcRect b="2723"/>
          <a:stretch/>
        </p:blipFill>
        <p:spPr>
          <a:xfrm>
            <a:off x="5373025" y="510725"/>
            <a:ext cx="3770975" cy="463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Associative Learning</a:t>
            </a:r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One feature of the environment is associated with another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Classical conditioning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An arbitrary stimulus is associated with a reward or punishment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Operant conditioning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behavior is associated with a reward or punishment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Trial-and-error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325" y="2992225"/>
            <a:ext cx="3646675" cy="215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Regulatory Genes</a:t>
            </a:r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52941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Behavior is controlled by genetic and environmental factors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Cross-fostering studies are used to identify this interaction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Regulatory genes</a:t>
            </a:r>
            <a:endParaRPr sz="15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Master regulatory gene controls many behaviors</a:t>
            </a:r>
            <a:endParaRPr sz="15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Multiple independent genes can contribute to a single behavior</a:t>
            </a:r>
            <a:endParaRPr sz="1500"/>
          </a:p>
        </p:txBody>
      </p:sp>
      <p:pic>
        <p:nvPicPr>
          <p:cNvPr id="175" name="Google Shape;175;p26"/>
          <p:cNvPicPr preferRelativeResize="0"/>
          <p:nvPr/>
        </p:nvPicPr>
        <p:blipFill rotWithShape="1">
          <a:blip r:embed="rId3">
            <a:alphaModFix/>
          </a:blip>
          <a:srcRect b="2276"/>
          <a:stretch/>
        </p:blipFill>
        <p:spPr>
          <a:xfrm>
            <a:off x="6023575" y="516150"/>
            <a:ext cx="3120425" cy="462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Natural Selection</a:t>
            </a:r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Genetic components of behavior evolve through natural selection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Fitness is affected by behavior such as foraging and mate choice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Natural selection enhances efficiency of feeding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Optimal foraging model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Balancing risk and reward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Mating Behavior</a:t>
            </a:r>
            <a:endParaRPr/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6075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Mating behavior is a result of sexual selection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Relationship between males and females varies in each species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Monogamous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Polygamous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Relationship depends on the needs of the young and paternal certainty</a:t>
            </a:r>
            <a:endParaRPr sz="1800"/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3661" y="0"/>
            <a:ext cx="22003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 Choice</a:t>
            </a:r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Female choice (</a:t>
            </a:r>
            <a:r>
              <a:rPr lang="en" sz="1800" b="1"/>
              <a:t>intersexual</a:t>
            </a:r>
            <a:r>
              <a:rPr lang="en" sz="1800"/>
              <a:t> competition)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Choosing males with specific behaviors or anatomy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Male competition (</a:t>
            </a:r>
            <a:r>
              <a:rPr lang="en" sz="1800" b="1"/>
              <a:t>intrasexual</a:t>
            </a:r>
            <a:r>
              <a:rPr lang="en" sz="1800"/>
              <a:t> competition)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Involves agonistic behavior</a:t>
            </a:r>
            <a:endParaRPr sz="1800"/>
          </a:p>
        </p:txBody>
      </p:sp>
      <p:pic>
        <p:nvPicPr>
          <p:cNvPr id="195" name="Google Shape;195;p29"/>
          <p:cNvPicPr preferRelativeResize="0"/>
          <p:nvPr/>
        </p:nvPicPr>
        <p:blipFill rotWithShape="1">
          <a:blip r:embed="rId3">
            <a:alphaModFix/>
          </a:blip>
          <a:srcRect b="3558"/>
          <a:stretch/>
        </p:blipFill>
        <p:spPr>
          <a:xfrm>
            <a:off x="4728100" y="3428975"/>
            <a:ext cx="2284649" cy="17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9"/>
          <p:cNvPicPr preferRelativeResize="0"/>
          <p:nvPr/>
        </p:nvPicPr>
        <p:blipFill rotWithShape="1">
          <a:blip r:embed="rId4">
            <a:alphaModFix/>
          </a:blip>
          <a:srcRect b="5338"/>
          <a:stretch/>
        </p:blipFill>
        <p:spPr>
          <a:xfrm>
            <a:off x="7012750" y="3428975"/>
            <a:ext cx="2131250" cy="17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Theory</a:t>
            </a:r>
            <a:endParaRPr/>
          </a:p>
        </p:txBody>
      </p:sp>
      <p:pic>
        <p:nvPicPr>
          <p:cNvPr id="202" name="Google Shape;2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9929" y="500900"/>
            <a:ext cx="5654075" cy="46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Altruism</a:t>
            </a:r>
            <a:endParaRPr/>
          </a:p>
        </p:txBody>
      </p:sp>
      <p:sp>
        <p:nvSpPr>
          <p:cNvPr id="208" name="Google Shape;208;p3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Behavior that reduces individual fitness but increases the fitness of others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Inclusive fitness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Proliferation of individual genes by producing offspring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Helping close relatives produce offspring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Altruistic behavior toward unrelated individuals for returned aid is reciprocal altruism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Behavior?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Response to a stimulus carried out by the muscular or endocrine systems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It helps with: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Gathering food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Reproduction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Homeostasis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Hamilton’s Rule</a:t>
            </a:r>
            <a:endParaRPr/>
          </a:p>
        </p:txBody>
      </p:sp>
      <p:sp>
        <p:nvSpPr>
          <p:cNvPr id="214" name="Google Shape;214;p3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3 key variables in an altruistic act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Benefit to the recipient (B)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Cost to the altruist (C)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Coefficient of relatedness (r)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Natural selection favors an altruistic act when rB &gt; C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Kin selection is natural selection favoring altruistic behavior</a:t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Problem</a:t>
            </a:r>
            <a:endParaRPr/>
          </a:p>
        </p:txBody>
      </p:sp>
      <p:sp>
        <p:nvSpPr>
          <p:cNvPr id="220" name="Google Shape;220;p3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35A6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mother antelope and its child are galloping along the plains, when they encounter a group of hungry lions. If the two antelopes try to escape the lions together, there is a 75% chance that both will be consumed and eaten, and a 25% chance that both will escape alive. If, however, the mother sacrifices herself to the lions, she may be able to buy her baby additional time to escape.</a:t>
            </a:r>
            <a:endParaRPr sz="1400">
              <a:solidFill>
                <a:srgbClr val="535A6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35A6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535A6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What is the minimum chance that the baby can have to escape from the lions following such a sacrifice such that the mother’s action will be evolutionarily favored? </a:t>
            </a:r>
            <a:r>
              <a:rPr lang="en" sz="1400">
                <a:solidFill>
                  <a:srgbClr val="535A6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You may assume that the baby antelope, once escaped, will be guaranteed to survive into a reproducing adult, and that the mother antelope is at the beginning of reproductive age.</a:t>
            </a:r>
            <a:endParaRPr sz="1400">
              <a:solidFill>
                <a:srgbClr val="535A6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26" name="Google Shape;226;p3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 = 0.5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 = </a:t>
            </a:r>
            <a:r>
              <a:rPr lang="en" sz="1800" i="1"/>
              <a:t>p</a:t>
            </a:r>
            <a:r>
              <a:rPr lang="en" sz="1800"/>
              <a:t> - 0.25, with </a:t>
            </a:r>
            <a:r>
              <a:rPr lang="en" sz="1800" i="1"/>
              <a:t>p</a:t>
            </a:r>
            <a:r>
              <a:rPr lang="en" sz="1800"/>
              <a:t> as the probability of survival given the sacrifice happens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 = 0.25 (25% chance of survival being given up)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0.5 (</a:t>
            </a:r>
            <a:r>
              <a:rPr lang="en" sz="1800" i="1"/>
              <a:t>p</a:t>
            </a:r>
            <a:r>
              <a:rPr lang="en" sz="1800"/>
              <a:t> - 0.25) &gt; 0.25 → </a:t>
            </a:r>
            <a:r>
              <a:rPr lang="en" sz="1800" b="1" i="1"/>
              <a:t>p</a:t>
            </a:r>
            <a:r>
              <a:rPr lang="en" sz="1800" b="1"/>
              <a:t> &gt; 0.75</a:t>
            </a:r>
            <a:endParaRPr sz="18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Explanations for Behavior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Proximate causation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“How”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Environmental Stimuli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Mechanisms underlying a behavior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Ultimate causation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“Why”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Evolutionary significance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Fixed Action Patterns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Sequence of unlearned innate behaviors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Carried to completion once initiated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Triggered by a sign stimulus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Greater stimuli lead to larger responses</a:t>
            </a:r>
            <a:endParaRPr sz="1800"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3">
            <a:alphaModFix/>
          </a:blip>
          <a:srcRect b="2695"/>
          <a:stretch/>
        </p:blipFill>
        <p:spPr>
          <a:xfrm>
            <a:off x="5950625" y="535450"/>
            <a:ext cx="3193374" cy="40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Taxis and Kinesis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Taxis</a:t>
            </a:r>
            <a:endParaRPr sz="15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Oriented/Directional movement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Caused by environmental cues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Ex: Fish swimming upstream</a:t>
            </a:r>
            <a:endParaRPr sz="13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Kinesis</a:t>
            </a:r>
            <a:endParaRPr sz="15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Non-directional change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Change in activity or rate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Bugs are more active in dry areas and less active in humid areas</a:t>
            </a:r>
            <a:endParaRPr sz="1300"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6150" y="2078875"/>
            <a:ext cx="4238550" cy="138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Migration</a:t>
            </a:r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Regular, long-distance change in animal location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Orientation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Sun and Circadian clock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North Star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Earth’s magnetic field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Behavioral Rhythms</a:t>
            </a: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Circadian Rhythms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Behaviors linked to seasonal change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Migration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Reproduction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Lunar cycles</a:t>
            </a:r>
            <a:endParaRPr sz="1800"/>
          </a:p>
        </p:txBody>
      </p:sp>
      <p:pic>
        <p:nvPicPr>
          <p:cNvPr id="126" name="Google Shape;126;p19"/>
          <p:cNvPicPr preferRelativeResize="0"/>
          <p:nvPr/>
        </p:nvPicPr>
        <p:blipFill rotWithShape="1">
          <a:blip r:embed="rId3">
            <a:alphaModFix/>
          </a:blip>
          <a:srcRect b="2969"/>
          <a:stretch/>
        </p:blipFill>
        <p:spPr>
          <a:xfrm>
            <a:off x="5410582" y="2078875"/>
            <a:ext cx="3733418" cy="30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Signals and Communication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113600" cy="23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A signal is a behavior that causes a change in another animal’s behavior</a:t>
            </a:r>
            <a:endParaRPr sz="180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Communication is the transmission and reception of signals</a:t>
            </a:r>
            <a:endParaRPr sz="180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Many animals are capable of complex communication to share information</a:t>
            </a:r>
            <a:endParaRPr sz="1800"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102" y="480625"/>
            <a:ext cx="3296900" cy="466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Pheromones</a:t>
            </a: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1"/>
          </p:nvPr>
        </p:nvSpPr>
        <p:spPr>
          <a:xfrm>
            <a:off x="727650" y="179545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Pheromones are chemical substances used for communication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Effective at low concentrations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 common example is alarm substances in fish skin</a:t>
            </a:r>
            <a:endParaRPr sz="1800"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091" y="2882400"/>
            <a:ext cx="3022908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681</Words>
  <Application>Microsoft Office PowerPoint</Application>
  <PresentationFormat>On-screen Show (16:9)</PresentationFormat>
  <Paragraphs>114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Lato</vt:lpstr>
      <vt:lpstr>Raleway</vt:lpstr>
      <vt:lpstr>Arial</vt:lpstr>
      <vt:lpstr>Streamline</vt:lpstr>
      <vt:lpstr>Animal Behavior</vt:lpstr>
      <vt:lpstr>What is Behavior?</vt:lpstr>
      <vt:lpstr>Explanations for Behavior</vt:lpstr>
      <vt:lpstr>Fixed Action Patterns</vt:lpstr>
      <vt:lpstr>Taxis and Kinesis</vt:lpstr>
      <vt:lpstr>Migration</vt:lpstr>
      <vt:lpstr>Behavioral Rhythms</vt:lpstr>
      <vt:lpstr>Signals and Communication</vt:lpstr>
      <vt:lpstr>Pheromones</vt:lpstr>
      <vt:lpstr>Habituation</vt:lpstr>
      <vt:lpstr>Imprinting</vt:lpstr>
      <vt:lpstr>Spatial Learning</vt:lpstr>
      <vt:lpstr>Associative Learning</vt:lpstr>
      <vt:lpstr>Regulatory Genes</vt:lpstr>
      <vt:lpstr>Natural Selection</vt:lpstr>
      <vt:lpstr>Mating Behavior</vt:lpstr>
      <vt:lpstr>Mate Choice</vt:lpstr>
      <vt:lpstr>Game Theory</vt:lpstr>
      <vt:lpstr>Altruism</vt:lpstr>
      <vt:lpstr>Hamilton’s Rule</vt:lpstr>
      <vt:lpstr>Example Problem</vt:lpstr>
      <vt:lpstr>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Animal Behavior</dc:title>
  <dc:creator>Bhavya Guduru</dc:creator>
  <cp:lastModifiedBy>Bhavya Guduru</cp:lastModifiedBy>
  <cp:revision>1</cp:revision>
  <dcterms:modified xsi:type="dcterms:W3CDTF">2021-03-14T15:25:18Z</dcterms:modified>
</cp:coreProperties>
</file>